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61" r:id="rId3"/>
    <p:sldId id="262" r:id="rId4"/>
    <p:sldId id="263" r:id="rId5"/>
    <p:sldId id="264" r:id="rId6"/>
    <p:sldId id="273" r:id="rId7"/>
    <p:sldId id="268" r:id="rId8"/>
    <p:sldId id="265" r:id="rId9"/>
    <p:sldId id="266" r:id="rId10"/>
    <p:sldId id="258" r:id="rId11"/>
    <p:sldId id="259" r:id="rId12"/>
    <p:sldId id="260" r:id="rId13"/>
    <p:sldId id="267" r:id="rId14"/>
    <p:sldId id="269" r:id="rId15"/>
    <p:sldId id="270" r:id="rId16"/>
    <p:sldId id="272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Source Sans Pro" panose="020B0503030403020204" pitchFamily="34" charset="0"/>
      <p:regular r:id="rId27"/>
      <p:bold r:id="rId28"/>
      <p:italic r:id="rId29"/>
      <p:boldItalic r:id="rId30"/>
    </p:embeddedFont>
    <p:embeddedFont>
      <p:font typeface="Trebuchet MS" panose="020B070302020209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67FB"/>
    <a:srgbClr val="38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96514-1AA1-4EE5-A447-7E556EC08B63}">
  <a:tblStyle styleId="{B3896514-1AA1-4EE5-A447-7E556EC08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E65728-0D21-4A9D-A831-D487195EC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1"/>
    <p:restoredTop sz="94363"/>
  </p:normalViewPr>
  <p:slideViewPr>
    <p:cSldViewPr snapToGrid="0" snapToObjects="1">
      <p:cViewPr varScale="1">
        <p:scale>
          <a:sx n="197" d="100"/>
          <a:sy n="197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f25d1e84d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f25d1e84d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It's free for non-commercial use!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9648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33B8C-2F1C-D04E-B641-6A8BF00E930D}"/>
              </a:ext>
            </a:extLst>
          </p:cNvPr>
          <p:cNvSpPr/>
          <p:nvPr userDrawn="1"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3ECBF-F1FF-CC47-9DE4-69F286CF01D0}"/>
              </a:ext>
            </a:extLst>
          </p:cNvPr>
          <p:cNvGrpSpPr/>
          <p:nvPr userDrawn="1"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940FF7-D7C7-0C4D-8586-97815794E057}"/>
                </a:ext>
              </a:extLst>
            </p:cNvPr>
            <p:cNvSpPr/>
            <p:nvPr userDrawn="1"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H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F35F5E-E7A7-FF41-984F-96FC3350EA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946507" y="995832"/>
              <a:ext cx="914568" cy="5179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FF459D-9FB8-B849-BC43-3EB4767327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35731" y="983674"/>
              <a:ext cx="910521" cy="562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21C73E-DA0C-2049-A6D2-A1D37799A6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477" y="1036282"/>
              <a:ext cx="663669" cy="50989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B7DFEF-EC55-D44A-A8C7-A3C4029FF1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00" y="-14292"/>
            <a:ext cx="9144000" cy="442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preserve="1" userDrawn="1">
  <p:cSld name="1_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 panose="020B070302020209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17DD76-42B8-E447-8A32-40A4781B54C8}"/>
              </a:ext>
            </a:extLst>
          </p:cNvPr>
          <p:cNvSpPr/>
          <p:nvPr userDrawn="1"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25E8BA-2E5F-BE42-BD4A-37678EAA6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374" y="4642610"/>
            <a:ext cx="889860" cy="5039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5565F-A8BE-2343-AD97-2B3305944A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601" y="4709047"/>
            <a:ext cx="678929" cy="4194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0B30A0-8A1C-7444-89ED-65B2F9D704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9140" y="71300"/>
            <a:ext cx="889860" cy="43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E10C30-5B0C-0E4E-B994-1E46BC16B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7739" y="4730474"/>
            <a:ext cx="494864" cy="380200"/>
          </a:xfrm>
          <a:prstGeom prst="rect">
            <a:avLst/>
          </a:prstGeom>
        </p:spPr>
      </p:pic>
      <p:sp>
        <p:nvSpPr>
          <p:cNvPr id="17" name="Google Shape;10;p2">
            <a:extLst>
              <a:ext uri="{FF2B5EF4-FFF2-40B4-BE49-F238E27FC236}">
                <a16:creationId xmlns:a16="http://schemas.microsoft.com/office/drawing/2014/main" id="{ACD6BCAD-4895-5845-9257-0BB6CBDA034B}"/>
              </a:ext>
            </a:extLst>
          </p:cNvPr>
          <p:cNvSpPr/>
          <p:nvPr userDrawn="1"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155" name="Google Shape;155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951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opoku-kwarteng@ug.edu.g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ea2fa44d5c9cd881a8255facd2ac3a0c?noload=tru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code.earthengine.google.com/526494413030c83772dcdd9b265a94a2?noload=tru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earthengine.google.com/27bb46454387167bdba82996ce815fe7?noload=true" TargetMode="External"/><Relationship Id="rId4" Type="http://schemas.openxmlformats.org/officeDocument/2006/relationships/hyperlink" Target="https://code.earthengine.google.com/ea2fa44d5c9cd881a8255facd2ac3a0c?noload=tru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earthengine.google.com/7cb4d06ca3e5a469da7a8ae96bcdd9c3?noload=true" TargetMode="External"/><Relationship Id="rId4" Type="http://schemas.openxmlformats.org/officeDocument/2006/relationships/hyperlink" Target="https://code.earthengine.google.com/ea2fa44d5c9cd881a8255facd2ac3a0c?noload=tru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earthengine.google.com/117676f81663f1a734cd8846a9589bf5?noload=true" TargetMode="External"/><Relationship Id="rId4" Type="http://schemas.openxmlformats.org/officeDocument/2006/relationships/hyperlink" Target="https://code.earthengine.google.com/e3470e3f58a3b05d4404fa0486453c0f?noload=tru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e3470e3f58a3b05d4404fa0486453c0f?noload=tru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code.earthengine.google.com/fc1659b3eda53d3029270b7d620242d5?noload=true" TargetMode="External"/><Relationship Id="rId4" Type="http://schemas.openxmlformats.org/officeDocument/2006/relationships/hyperlink" Target="https://code.earthengine.google.com/00dff60a085aa8c8830029e931040d27?noload=tru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562390bd0732ddec673826773741b84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earthengine.google.com/c349e4586f872efc79d62db1b6ad7ae9?noload=tru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earthengine.google.com/1c508f55c186ff4dc64a9567ede8fe6b?noload=true" TargetMode="External"/><Relationship Id="rId4" Type="http://schemas.openxmlformats.org/officeDocument/2006/relationships/hyperlink" Target="https://code.earthengine.google.com/562390bd0732ddec673826773741b84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76186" y="1324807"/>
            <a:ext cx="6722179" cy="27234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  <a:t>TIME SERIES AND USER INTERFACE CUSTOMISATION IN GOOGLE EARTH ENGINE</a:t>
            </a:r>
            <a:b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</a:br>
            <a:b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</a:br>
            <a:b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</a:br>
            <a:r>
              <a:rPr lang="en" sz="1400" b="0" i="1" kern="1200" dirty="0">
                <a:solidFill>
                  <a:srgbClr val="FFFFFF"/>
                </a:solidFill>
                <a:latin typeface="Open Sans"/>
                <a:cs typeface="Open Sans"/>
              </a:rPr>
              <a:t>Ernest Opoku-Kwarteng</a:t>
            </a:r>
            <a:r>
              <a:rPr lang="en" sz="1400" b="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sz="1400" b="0" i="1" u="sng" kern="1200" dirty="0">
                <a:solidFill>
                  <a:srgbClr val="415665">
                    <a:lumMod val="50000"/>
                  </a:srgbClr>
                </a:solidFill>
                <a:latin typeface="Open Sans"/>
                <a:ea typeface="Open Sans"/>
                <a:cs typeface="Open Sans"/>
                <a:hlinkClick r:id="rId3"/>
              </a:rPr>
              <a:t>eopoku-kwarteng@ug.edu.gh</a:t>
            </a:r>
            <a:br>
              <a:rPr lang="en" sz="1400" b="0" i="1" u="sng" kern="1200" dirty="0">
                <a:solidFill>
                  <a:srgbClr val="415665">
                    <a:lumMod val="50000"/>
                  </a:srgbClr>
                </a:solidFill>
                <a:latin typeface="Open Sans"/>
                <a:ea typeface="Open Sans"/>
                <a:cs typeface="Open Sans"/>
              </a:rPr>
            </a:br>
            <a:r>
              <a:rPr lang="en" sz="1400" b="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Dosis"/>
              </a:rPr>
              <a:t>Center for Remote Sensing and Geographic Information Services (CERSGIS)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Open Sans"/>
              <a:cs typeface="Open Sans"/>
              <a:sym typeface="Dosi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r>
              <a:rPr lang="en-GB" sz="3200" dirty="0">
                <a:latin typeface="Open Sans"/>
                <a:ea typeface="Open Sans"/>
                <a:cs typeface="Open Sans"/>
              </a:rPr>
              <a:t>Time-Series Charts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575" y="2006131"/>
            <a:ext cx="7744806" cy="2624253"/>
          </a:xfrm>
        </p:spPr>
        <p:txBody>
          <a:bodyPr/>
          <a:lstStyle/>
          <a:p>
            <a:pPr marL="101600" lvl="0">
              <a:spcBef>
                <a:spcPts val="0"/>
              </a:spcBef>
              <a:buClr>
                <a:schemeClr val="dk2"/>
              </a:buClr>
              <a:buNone/>
            </a:pPr>
            <a:r>
              <a:rPr lang="en-GB" sz="2100" dirty="0">
                <a:ea typeface="Source Sans Pro"/>
              </a:rPr>
              <a:t>We will apply all the </a:t>
            </a:r>
            <a:r>
              <a:rPr lang="en-GB" dirty="0"/>
              <a:t>knowledge</a:t>
            </a:r>
            <a:r>
              <a:rPr lang="en-GB" sz="2100" dirty="0">
                <a:ea typeface="Source Sans Pro"/>
              </a:rPr>
              <a:t> in the following ;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filter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map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reduce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cloud-masking </a:t>
            </a:r>
          </a:p>
          <a:p>
            <a:pPr marL="1016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GB" b="1" u="sng" dirty="0">
                <a:ea typeface="Source Sans Pro"/>
                <a:sym typeface="Source Sans Pro"/>
              </a:rPr>
              <a:t>Exercise </a:t>
            </a:r>
          </a:p>
          <a:p>
            <a:pPr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ea typeface="Source Sans Pro"/>
                <a:sym typeface="Source Sans Pro"/>
              </a:rPr>
              <a:t>Create a chart of average NDVI values for a given farm over 1 year.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678" y="544192"/>
            <a:ext cx="6918869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Earth Engine API supports charting functions based on the Google Chart API</a:t>
            </a:r>
          </a:p>
          <a:p>
            <a:pPr marL="457200" indent="-355600"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Use the </a:t>
            </a:r>
            <a:r>
              <a:rPr lang="en-GB" sz="2100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ui.Chart.image.series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() function to create a time-series chart.</a:t>
            </a:r>
          </a:p>
        </p:txBody>
      </p:sp>
    </p:spTree>
    <p:extLst>
      <p:ext uri="{BB962C8B-B14F-4D97-AF65-F5344CB8AC3E}">
        <p14:creationId xmlns:p14="http://schemas.microsoft.com/office/powerpoint/2010/main" val="662997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C0544-C460-D045-AEF8-7652F42F1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3200" dirty="0">
                <a:latin typeface="Open Sans"/>
                <a:ea typeface="Open Sans"/>
                <a:cs typeface="Open Sans"/>
              </a:rPr>
              <a:t>Basic Time Series Analysis</a:t>
            </a:r>
            <a:endParaRPr lang="en-GH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77A7C0-EFB0-3947-8881-08FBB40492A5}"/>
              </a:ext>
            </a:extLst>
          </p:cNvPr>
          <p:cNvSpPr/>
          <p:nvPr/>
        </p:nvSpPr>
        <p:spPr>
          <a:xfrm>
            <a:off x="236490" y="644277"/>
            <a:ext cx="774163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Import the Landsat 8 TOA image collection.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var</a:t>
            </a:r>
            <a:r>
              <a:rPr lang="en-GH" sz="1100" dirty="0">
                <a:latin typeface="Menlo"/>
              </a:rPr>
              <a:t> l8 = ee.ImageCollection('LANDSAT/LC08/C01/T1_TOA');</a:t>
            </a:r>
          </a:p>
          <a:p>
            <a:endParaRPr lang="en-GH" sz="1100" dirty="0">
              <a:latin typeface="Menlo"/>
            </a:endParaRPr>
          </a:p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Map a function over the Landsat 8 TOA collection to add an NDVI band.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var</a:t>
            </a:r>
            <a:r>
              <a:rPr lang="en-GH" sz="1100" dirty="0">
                <a:latin typeface="Menlo"/>
              </a:rPr>
              <a:t> withNDVI = l8.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map</a:t>
            </a:r>
            <a:r>
              <a:rPr lang="en-GH" sz="1100" dirty="0">
                <a:latin typeface="Menlo"/>
              </a:rPr>
              <a:t>(function(image) {</a:t>
            </a:r>
          </a:p>
          <a:p>
            <a:r>
              <a:rPr lang="en-GH" sz="1100" dirty="0">
                <a:latin typeface="Menlo"/>
              </a:rPr>
              <a:t>  var ndvi = image.normalizedDifference([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'B5'</a:t>
            </a:r>
            <a:r>
              <a:rPr lang="en-GH" sz="1100" dirty="0">
                <a:latin typeface="Menlo"/>
              </a:rPr>
              <a:t>, 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'B4'</a:t>
            </a:r>
            <a:r>
              <a:rPr lang="en-GH" sz="1100" dirty="0">
                <a:latin typeface="Menlo"/>
              </a:rPr>
              <a:t>]).rename(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'NDVI'</a:t>
            </a:r>
            <a:r>
              <a:rPr lang="en-GH" sz="1100" dirty="0">
                <a:latin typeface="Menlo"/>
              </a:rPr>
              <a:t>);</a:t>
            </a:r>
          </a:p>
          <a:p>
            <a:r>
              <a:rPr lang="en-GH" sz="1100" dirty="0">
                <a:latin typeface="Menlo"/>
              </a:rPr>
              <a:t>  return image.addBands(ndvi);</a:t>
            </a:r>
          </a:p>
          <a:p>
            <a:r>
              <a:rPr lang="en-GH" sz="1100" dirty="0">
                <a:latin typeface="Menlo"/>
              </a:rPr>
              <a:t>})</a:t>
            </a:r>
          </a:p>
          <a:p>
            <a:endParaRPr lang="en-GH" sz="1100" dirty="0">
              <a:latin typeface="Menlo"/>
            </a:endParaRPr>
          </a:p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Create a chart.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var</a:t>
            </a:r>
            <a:r>
              <a:rPr lang="en-GH" sz="1100" dirty="0">
                <a:latin typeface="Menlo"/>
              </a:rPr>
              <a:t> chart = 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ui.Chart.image.series</a:t>
            </a:r>
            <a:r>
              <a:rPr lang="en-GH" sz="1100" dirty="0">
                <a:latin typeface="Menlo"/>
              </a:rPr>
              <a:t>({</a:t>
            </a:r>
          </a:p>
          <a:p>
            <a:r>
              <a:rPr lang="en-GH" sz="1100" dirty="0">
                <a:latin typeface="Menlo"/>
              </a:rPr>
              <a:t>  imageCollection: withNDVI.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select</a:t>
            </a:r>
            <a:r>
              <a:rPr lang="en-GH" sz="1100" dirty="0">
                <a:latin typeface="Menlo"/>
              </a:rPr>
              <a:t>(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'NDVI'</a:t>
            </a:r>
            <a:r>
              <a:rPr lang="en-GH" sz="1100" dirty="0">
                <a:latin typeface="Menlo"/>
              </a:rPr>
              <a:t>),</a:t>
            </a:r>
          </a:p>
          <a:p>
            <a:r>
              <a:rPr lang="en-GH" sz="1100" dirty="0">
                <a:latin typeface="Menlo"/>
              </a:rPr>
              <a:t>  region: roi,</a:t>
            </a:r>
          </a:p>
          <a:p>
            <a:r>
              <a:rPr lang="en-GH" sz="1100" dirty="0">
                <a:latin typeface="Menlo"/>
              </a:rPr>
              <a:t>  reducer: 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ee.Reducer</a:t>
            </a:r>
            <a:r>
              <a:rPr lang="en-GH" sz="1100" dirty="0">
                <a:latin typeface="Menlo"/>
              </a:rPr>
              <a:t>.first(),</a:t>
            </a:r>
          </a:p>
          <a:p>
            <a:r>
              <a:rPr lang="en-GH" sz="1100" dirty="0">
                <a:latin typeface="Menlo"/>
              </a:rPr>
              <a:t>  scale: 30</a:t>
            </a:r>
          </a:p>
          <a:p>
            <a:r>
              <a:rPr lang="en-GH" sz="1100" dirty="0">
                <a:latin typeface="Menlo"/>
              </a:rPr>
              <a:t>}).setOptions({title: 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'NDVI over time'</a:t>
            </a:r>
            <a:r>
              <a:rPr lang="en-GH" sz="1100" dirty="0">
                <a:latin typeface="Menlo"/>
              </a:rPr>
              <a:t>});</a:t>
            </a:r>
          </a:p>
          <a:p>
            <a:endParaRPr lang="en-GH" dirty="0">
              <a:latin typeface="Menlo"/>
            </a:endParaRPr>
          </a:p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Display the chart in the console.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print</a:t>
            </a:r>
            <a:r>
              <a:rPr lang="en-GH" sz="1200" dirty="0">
                <a:latin typeface="Menlo"/>
              </a:rPr>
              <a:t>(chart);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87" y="2085983"/>
            <a:ext cx="4564112" cy="145897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Rectangle 5">
            <a:hlinkClick r:id="rId3" tooltip="Try  in Code Editor"/>
            <a:extLst>
              <a:ext uri="{FF2B5EF4-FFF2-40B4-BE49-F238E27FC236}">
                <a16:creationId xmlns:a16="http://schemas.microsoft.com/office/drawing/2014/main" id="{192C6C4D-99EF-A741-B534-C51A438643BB}"/>
              </a:ext>
            </a:extLst>
          </p:cNvPr>
          <p:cNvSpPr/>
          <p:nvPr/>
        </p:nvSpPr>
        <p:spPr>
          <a:xfrm>
            <a:off x="236490" y="4350277"/>
            <a:ext cx="72067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3"/>
              </a:rPr>
              <a:t>Run in Code Editor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66050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E34C-EB38-FE4D-90D9-36A52AA0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25873"/>
            <a:ext cx="8442814" cy="619685"/>
          </a:xfrm>
        </p:spPr>
        <p:txBody>
          <a:bodyPr/>
          <a:lstStyle/>
          <a:p>
            <a:r>
              <a:rPr lang="en-US" sz="2400" dirty="0">
                <a:latin typeface="Open Sans"/>
                <a:ea typeface="Open Sans"/>
                <a:cs typeface="Open Sans"/>
              </a:rPr>
              <a:t>Creating</a:t>
            </a:r>
            <a:r>
              <a:rPr lang="en-GH" sz="2400" dirty="0">
                <a:latin typeface="Open Sans"/>
                <a:ea typeface="Open Sans"/>
                <a:cs typeface="Open Sans"/>
              </a:rPr>
              <a:t> an Interactive Time Series App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140552-7215-A74B-971A-06CF8DA339C2}"/>
              </a:ext>
            </a:extLst>
          </p:cNvPr>
          <p:cNvSpPr/>
          <p:nvPr/>
        </p:nvSpPr>
        <p:spPr>
          <a:xfrm>
            <a:off x="585216" y="413434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2"/>
              </a:rPr>
              <a:t>Enter Code Editor </a:t>
            </a:r>
            <a:endParaRPr lang="en-G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2217C-0715-1C48-A2AE-2B80B35F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57821"/>
            <a:ext cx="9144000" cy="3986748"/>
          </a:xfrm>
          <a:prstGeom prst="rect">
            <a:avLst/>
          </a:prstGeom>
        </p:spPr>
      </p:pic>
      <p:sp>
        <p:nvSpPr>
          <p:cNvPr id="8" name="Rectangle 7">
            <a:hlinkClick r:id="rId4" tooltip="Try  in Code Editor"/>
            <a:extLst>
              <a:ext uri="{FF2B5EF4-FFF2-40B4-BE49-F238E27FC236}">
                <a16:creationId xmlns:a16="http://schemas.microsoft.com/office/drawing/2014/main" id="{35C91FE9-C4BC-164E-B200-A265BE9A8F23}"/>
              </a:ext>
            </a:extLst>
          </p:cNvPr>
          <p:cNvSpPr/>
          <p:nvPr/>
        </p:nvSpPr>
        <p:spPr>
          <a:xfrm>
            <a:off x="2513526" y="4680294"/>
            <a:ext cx="72067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5"/>
              </a:rPr>
              <a:t>Run in Code Editor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446886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D36FF-4C60-384F-BAB9-0FBC9A5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688"/>
            <a:ext cx="7741630" cy="333611"/>
          </a:xfrm>
        </p:spPr>
        <p:txBody>
          <a:bodyPr/>
          <a:lstStyle/>
          <a:p>
            <a:r>
              <a:rPr lang="en-GB" sz="2400" dirty="0">
                <a:latin typeface="Open Sans"/>
                <a:ea typeface="Open Sans"/>
                <a:cs typeface="Open Sans"/>
              </a:rPr>
              <a:t>Publishing your App - 1</a:t>
            </a:r>
            <a:endParaRPr lang="en-GH" sz="24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94F55-DE53-734D-B143-E57C3C0DC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28250"/>
            <a:ext cx="5420139" cy="307789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To publish an App from the Code Editor: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First load the script that you want to make into an App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Open the App Management panel, which you can access by clicking the </a:t>
            </a:r>
            <a:r>
              <a:rPr lang="en-GB" sz="1800" b="1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Apps</a:t>
            </a: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button above the script section in the Code Editor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Click on the </a:t>
            </a:r>
            <a:r>
              <a:rPr lang="en-GB" sz="1800" b="1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NEW APP</a:t>
            </a: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button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 the dialog, choose an App name, select a Google Cloud Project, and specify the location of the App's source code</a:t>
            </a:r>
          </a:p>
          <a:p>
            <a:pPr marL="101600" indent="0">
              <a:buNone/>
            </a:pPr>
            <a:br>
              <a:rPr lang="en-GB" sz="1600" dirty="0"/>
            </a:br>
            <a:endParaRPr lang="en-GH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B4CAE-1EFD-9240-8759-C33DAB6EF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125" y="1052328"/>
            <a:ext cx="3529375" cy="722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214" y="2284607"/>
            <a:ext cx="3516286" cy="12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6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25D87-08F9-2E4A-BB5A-C04A66839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764863"/>
            <a:ext cx="5830957" cy="1103694"/>
          </a:xfrm>
        </p:spPr>
        <p:txBody>
          <a:bodyPr/>
          <a:lstStyle/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When all fields are filled out and validated, the PUBLISH button will be enabled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Click the button to complete publishing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endParaRPr lang="en-GH" sz="1800" dirty="0"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31CDB-30AB-3246-B89F-108A9B82B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248" y="483298"/>
            <a:ext cx="2754326" cy="40762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A3D36FF-4C60-384F-BAB9-0FBC9A5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688"/>
            <a:ext cx="7741630" cy="333611"/>
          </a:xfrm>
        </p:spPr>
        <p:txBody>
          <a:bodyPr/>
          <a:lstStyle/>
          <a:p>
            <a:r>
              <a:rPr lang="en-GB" sz="2400" dirty="0">
                <a:latin typeface="Open Sans"/>
                <a:ea typeface="Open Sans"/>
                <a:cs typeface="Open Sans"/>
              </a:rPr>
              <a:t>Publishing your App - 2</a:t>
            </a:r>
            <a:endParaRPr lang="en-GH" sz="24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24953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DDD4C-F06B-514F-8B8E-40AF010FE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713"/>
            <a:ext cx="8273659" cy="497496"/>
          </a:xfrm>
        </p:spPr>
        <p:txBody>
          <a:bodyPr/>
          <a:lstStyle/>
          <a:p>
            <a:pPr marL="101600" indent="0">
              <a:spcBef>
                <a:spcPts val="0"/>
              </a:spcBef>
              <a:buSzPts val="2400"/>
              <a:buNone/>
            </a:pPr>
            <a:r>
              <a:rPr lang="en-GB" sz="2400" b="1" dirty="0">
                <a:latin typeface="Open Sans"/>
                <a:ea typeface="Open Sans"/>
                <a:cs typeface="Open Sans"/>
              </a:rPr>
              <a:t>Managing your Apps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A978A-DF80-154D-9BF6-CEE7FA85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68" y="1856223"/>
            <a:ext cx="4897390" cy="26031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596348"/>
            <a:ext cx="79711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To manage an App from the Code Editor:</a:t>
            </a:r>
          </a:p>
          <a:p>
            <a:pPr marL="9144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Open the App Management panel by clicking the Apps button above the script section in the Code Editor. </a:t>
            </a:r>
          </a:p>
          <a:p>
            <a:pPr marL="9144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Update  the App's configuration</a:t>
            </a:r>
          </a:p>
          <a:p>
            <a:pPr marL="9144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Or delete the App</a:t>
            </a:r>
          </a:p>
        </p:txBody>
      </p:sp>
    </p:spTree>
    <p:extLst>
      <p:ext uri="{BB962C8B-B14F-4D97-AF65-F5344CB8AC3E}">
        <p14:creationId xmlns:p14="http://schemas.microsoft.com/office/powerpoint/2010/main" val="2314507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p183" descr="EE-logo_512dp.png"/>
          <p:cNvPicPr preferRelativeResize="0"/>
          <p:nvPr/>
        </p:nvPicPr>
        <p:blipFill rotWithShape="1">
          <a:blip r:embed="rId3">
            <a:alphaModFix/>
          </a:blip>
          <a:srcRect b="7484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</p:spPr>
        <p:txBody>
          <a:bodyPr/>
          <a:lstStyle/>
          <a:p>
            <a:pPr algn="ctr">
              <a:buClr>
                <a:schemeClr val="dk1"/>
              </a:buClr>
              <a:buSzPts val="2400"/>
            </a:pPr>
            <a:r>
              <a:rPr lang="en-US" sz="405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Thank You</a:t>
            </a:r>
          </a:p>
        </p:txBody>
      </p:sp>
      <p:pic>
        <p:nvPicPr>
          <p:cNvPr id="5" name="Picture 2" descr="File:SNV Development Organisation logo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27" y="4587516"/>
            <a:ext cx="1030475" cy="52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oldwebsite.fcghana.org/assets/image/fc_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862" y="4502506"/>
            <a:ext cx="1057275" cy="6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661" y="4502506"/>
            <a:ext cx="1132583" cy="6129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06697" y="4676853"/>
            <a:ext cx="1404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lang="en-US"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36161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01407-DF2E-0044-8E67-A2656A728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43"/>
            <a:ext cx="7741630" cy="619685"/>
          </a:xfrm>
        </p:spPr>
        <p:txBody>
          <a:bodyPr/>
          <a:lstStyle/>
          <a:p>
            <a:pPr>
              <a:buClr>
                <a:schemeClr val="dk2"/>
              </a:buClr>
            </a:pPr>
            <a:r>
              <a:rPr lang="en-GB" sz="3200" dirty="0">
                <a:latin typeface="Open Sans"/>
                <a:ea typeface="Open Sans"/>
                <a:cs typeface="Open Sans"/>
                <a:sym typeface="Dosis"/>
              </a:rPr>
              <a:t>Graphical User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943F0-FDBD-5749-9B78-FE32FB7EB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515" y="745596"/>
            <a:ext cx="7744806" cy="335595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  <a:sym typeface="Source Sans Pro"/>
              </a:rPr>
              <a:t>The Google Earth Engine Code Editor is a Graphical User Interface (GUI) on its own</a:t>
            </a:r>
          </a:p>
          <a:p>
            <a:pPr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  <a:sym typeface="Source Sans Pro"/>
              </a:rPr>
              <a:t>While the base elements (map, task pane, etc.) cannot be altered new functionality can be added to the GUI</a:t>
            </a:r>
          </a:p>
          <a:p>
            <a:pPr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Three different classes of elements can be added to the existing GUI: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Widgets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Panels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Events</a:t>
            </a:r>
          </a:p>
          <a:p>
            <a:endParaRPr lang="en-GB" dirty="0"/>
          </a:p>
          <a:p>
            <a:pPr marL="101600" indent="0">
              <a:buNone/>
            </a:pP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622775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2430-B4DC-7D41-8DFA-9F6A3294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9"/>
            <a:ext cx="8097468" cy="619685"/>
          </a:xfrm>
        </p:spPr>
        <p:txBody>
          <a:bodyPr/>
          <a:lstStyle/>
          <a:p>
            <a:pPr>
              <a:buClr>
                <a:schemeClr val="dk2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Widgets</a:t>
            </a:r>
            <a:endParaRPr lang="en-GH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E08FB-ABD6-A448-8470-B7204A2AC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126" y="619566"/>
            <a:ext cx="8276542" cy="271998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Widgets include buttons, checkboxes, sliders, textboxes and selection menus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There are a variety of widgets for building or customizing UIs. 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Widgets can only be added to a panel once</a:t>
            </a:r>
          </a:p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Arial"/>
              <a:buNone/>
            </a:pPr>
            <a:r>
              <a:rPr lang="en-GB" sz="2400" b="1" dirty="0" err="1">
                <a:ea typeface="Source Sans Pro"/>
              </a:rPr>
              <a:t>ui.Label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Labels are simply areas in which text is displayed. For example, the following code prints a label: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77F59-4F04-8C40-8275-5C2356B7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48" y="3454221"/>
            <a:ext cx="7074976" cy="105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6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6C8F3-6FFE-534C-8D59-54FA44777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16" y="92765"/>
            <a:ext cx="4525166" cy="2460576"/>
          </a:xfrm>
        </p:spPr>
        <p:txBody>
          <a:bodyPr/>
          <a:lstStyle/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ui.Button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A button is an interactive UI widget that can be clicked. You can specify a function to be called when a user clicks the button</a:t>
            </a:r>
          </a:p>
          <a:p>
            <a:endParaRPr lang="en-G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48D3E-99A5-764C-8166-55B00A5B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147" y="917023"/>
            <a:ext cx="4379844" cy="85614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11D272-94CA-F448-9B3C-EE660362D79C}"/>
              </a:ext>
            </a:extLst>
          </p:cNvPr>
          <p:cNvSpPr txBox="1">
            <a:spLocks/>
          </p:cNvSpPr>
          <p:nvPr/>
        </p:nvSpPr>
        <p:spPr>
          <a:xfrm>
            <a:off x="185980" y="2279483"/>
            <a:ext cx="4432401" cy="240235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ui.Slider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A slider is a widget that lets a user adjust a slider to get a number within the slider range</a:t>
            </a:r>
            <a:endParaRPr lang="en-GH" sz="2100" dirty="0">
              <a:ea typeface="Source Sans Pr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CFA92E-8BA7-1B42-920D-707DE0B6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148" y="2279484"/>
            <a:ext cx="4432852" cy="2099022"/>
          </a:xfrm>
          <a:prstGeom prst="rect">
            <a:avLst/>
          </a:prstGeom>
        </p:spPr>
      </p:pic>
      <p:sp>
        <p:nvSpPr>
          <p:cNvPr id="8" name="Rectangle 7">
            <a:hlinkClick r:id="rId4" tooltip="Try  in Code Editor"/>
            <a:extLst>
              <a:ext uri="{FF2B5EF4-FFF2-40B4-BE49-F238E27FC236}">
                <a16:creationId xmlns:a16="http://schemas.microsoft.com/office/drawing/2014/main" id="{2E6ADF48-4856-2C46-8C8B-93B96003F94B}"/>
              </a:ext>
            </a:extLst>
          </p:cNvPr>
          <p:cNvSpPr/>
          <p:nvPr/>
        </p:nvSpPr>
        <p:spPr>
          <a:xfrm>
            <a:off x="317243" y="4145475"/>
            <a:ext cx="13591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5"/>
              </a:rPr>
              <a:t>Run Example 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1206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3159837-0C59-C44A-94BA-B94B556C18FB}"/>
              </a:ext>
            </a:extLst>
          </p:cNvPr>
          <p:cNvSpPr txBox="1">
            <a:spLocks/>
          </p:cNvSpPr>
          <p:nvPr/>
        </p:nvSpPr>
        <p:spPr>
          <a:xfrm>
            <a:off x="93390" y="197973"/>
            <a:ext cx="4591387" cy="240235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ui.DateSlider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The </a:t>
            </a:r>
            <a:r>
              <a:rPr lang="en-GB" sz="2100" dirty="0" err="1">
                <a:ea typeface="Source Sans Pro"/>
              </a:rPr>
              <a:t>DateSlider</a:t>
            </a:r>
            <a:r>
              <a:rPr lang="en-GB" sz="2100" dirty="0">
                <a:ea typeface="Source Sans Pro"/>
              </a:rPr>
              <a:t> widget is like the Slider widget, but handles dates explicitly</a:t>
            </a:r>
            <a:endParaRPr lang="en-GH" sz="2100" dirty="0">
              <a:ea typeface="Source Sans Pr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CA681-17DE-3C4C-BD51-928BD0949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777" y="669142"/>
            <a:ext cx="4459223" cy="143144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37FD03F-4B58-DE47-BFBD-2B6E472A175D}"/>
              </a:ext>
            </a:extLst>
          </p:cNvPr>
          <p:cNvSpPr txBox="1">
            <a:spLocks/>
          </p:cNvSpPr>
          <p:nvPr/>
        </p:nvSpPr>
        <p:spPr>
          <a:xfrm>
            <a:off x="37495" y="2070813"/>
            <a:ext cx="4289340" cy="240235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ui.Select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The select widget represents a drop-down menu of choices from which the user can choose one</a:t>
            </a:r>
            <a:endParaRPr lang="en-GH" sz="2100" dirty="0">
              <a:ea typeface="Source Sans Pr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BEF19-35D8-394B-A254-87F978CBB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93" y="2600329"/>
            <a:ext cx="4344555" cy="1343324"/>
          </a:xfrm>
          <a:prstGeom prst="rect">
            <a:avLst/>
          </a:prstGeom>
        </p:spPr>
      </p:pic>
      <p:sp>
        <p:nvSpPr>
          <p:cNvPr id="10" name="Rectangle 9">
            <a:hlinkClick r:id="rId4" tooltip="Try  in Code Editor"/>
            <a:extLst>
              <a:ext uri="{FF2B5EF4-FFF2-40B4-BE49-F238E27FC236}">
                <a16:creationId xmlns:a16="http://schemas.microsoft.com/office/drawing/2014/main" id="{C88E789D-3CDB-4A44-837D-538529389E59}"/>
              </a:ext>
            </a:extLst>
          </p:cNvPr>
          <p:cNvSpPr/>
          <p:nvPr/>
        </p:nvSpPr>
        <p:spPr>
          <a:xfrm>
            <a:off x="4759993" y="4033805"/>
            <a:ext cx="1777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5"/>
              </a:rPr>
              <a:t>Run Example 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532833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7C33-3016-B14E-ABB0-E3F5E8AD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77" y="88405"/>
            <a:ext cx="7741630" cy="619685"/>
          </a:xfrm>
        </p:spPr>
        <p:txBody>
          <a:bodyPr/>
          <a:lstStyle/>
          <a:p>
            <a:r>
              <a:rPr lang="en-GB" sz="2400" dirty="0" err="1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ui.Map.Linker</a:t>
            </a:r>
            <a:br>
              <a:rPr lang="en-GB" dirty="0"/>
            </a:br>
            <a:endParaRPr lang="en-G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7E62E-05E1-154F-8BDE-5CE7A8D98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050" y="280805"/>
            <a:ext cx="4087274" cy="1772185"/>
          </a:xfrm>
        </p:spPr>
        <p:txBody>
          <a:bodyPr/>
          <a:lstStyle/>
          <a:p>
            <a:r>
              <a:rPr lang="en-GB" dirty="0"/>
              <a:t>The linker is not a </a:t>
            </a:r>
            <a:r>
              <a:rPr lang="en-GB" dirty="0" err="1"/>
              <a:t>styleable</a:t>
            </a:r>
            <a:r>
              <a:rPr lang="en-GB" dirty="0"/>
              <a:t> widget. It is a behind-the-scenes utility that can be used to synchronize the movement of multiple </a:t>
            </a:r>
            <a:r>
              <a:rPr lang="en-GB" dirty="0" err="1"/>
              <a:t>ui.Map</a:t>
            </a:r>
            <a:r>
              <a:rPr lang="en-GB" dirty="0"/>
              <a:t> instances</a:t>
            </a:r>
            <a:endParaRPr lang="en-G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C32C8-95CF-3446-ABB3-DF02CC21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660" y="81006"/>
            <a:ext cx="4756034" cy="1881541"/>
          </a:xfrm>
          <a:prstGeom prst="rect">
            <a:avLst/>
          </a:prstGeom>
        </p:spPr>
      </p:pic>
      <p:sp>
        <p:nvSpPr>
          <p:cNvPr id="6" name="Rectangle 5">
            <a:hlinkClick r:id="rId3" tooltip="Try  in Code Editor"/>
            <a:extLst>
              <a:ext uri="{FF2B5EF4-FFF2-40B4-BE49-F238E27FC236}">
                <a16:creationId xmlns:a16="http://schemas.microsoft.com/office/drawing/2014/main" id="{771C5A99-5D32-344A-9A9B-E67BACDC4DC0}"/>
              </a:ext>
            </a:extLst>
          </p:cNvPr>
          <p:cNvSpPr/>
          <p:nvPr/>
        </p:nvSpPr>
        <p:spPr>
          <a:xfrm>
            <a:off x="2583450" y="1927810"/>
            <a:ext cx="1777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4"/>
              </a:rPr>
              <a:t>Run Example 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070971-1BF0-064B-A953-71A0B4501402}"/>
              </a:ext>
            </a:extLst>
          </p:cNvPr>
          <p:cNvSpPr/>
          <p:nvPr/>
        </p:nvSpPr>
        <p:spPr>
          <a:xfrm>
            <a:off x="270943" y="2278004"/>
            <a:ext cx="1787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ui.SplitPanel</a:t>
            </a:r>
            <a:endParaRPr lang="en-GB" sz="2400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C3A2D3E-5398-F74A-83AC-90FB03F9BF64}"/>
              </a:ext>
            </a:extLst>
          </p:cNvPr>
          <p:cNvSpPr txBox="1">
            <a:spLocks/>
          </p:cNvSpPr>
          <p:nvPr/>
        </p:nvSpPr>
        <p:spPr>
          <a:xfrm>
            <a:off x="-120878" y="2543364"/>
            <a:ext cx="5408655" cy="205090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A </a:t>
            </a:r>
            <a:r>
              <a:rPr lang="en-GB" dirty="0" err="1"/>
              <a:t>ui.SplitPanel</a:t>
            </a:r>
            <a:r>
              <a:rPr lang="en-GB" dirty="0"/>
              <a:t> is useful for comparing things side-by-side. The advantage of a </a:t>
            </a:r>
            <a:r>
              <a:rPr lang="en-GB" dirty="0" err="1"/>
              <a:t>ui.SplitPanel</a:t>
            </a:r>
            <a:r>
              <a:rPr lang="en-GB" dirty="0"/>
              <a:t> over two ordinary panels is that a handle can be used to achieve a wipe transition between the panels in a </a:t>
            </a:r>
            <a:r>
              <a:rPr lang="en-GB" dirty="0" err="1"/>
              <a:t>ui.SplitPanel</a:t>
            </a:r>
            <a:endParaRPr lang="en-GH" dirty="0"/>
          </a:p>
        </p:txBody>
      </p:sp>
      <p:sp>
        <p:nvSpPr>
          <p:cNvPr id="10" name="Rectangle 9">
            <a:hlinkClick r:id="rId3" tooltip="Try  in Code Editor"/>
            <a:extLst>
              <a:ext uri="{FF2B5EF4-FFF2-40B4-BE49-F238E27FC236}">
                <a16:creationId xmlns:a16="http://schemas.microsoft.com/office/drawing/2014/main" id="{66884993-413E-FA43-9F61-6D2099F4E9C6}"/>
              </a:ext>
            </a:extLst>
          </p:cNvPr>
          <p:cNvSpPr/>
          <p:nvPr/>
        </p:nvSpPr>
        <p:spPr>
          <a:xfrm>
            <a:off x="2525963" y="4286489"/>
            <a:ext cx="1777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5"/>
              </a:rPr>
              <a:t>Run Example 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9A4D4-C23B-E64F-A4D6-653A3ECFF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698" y="2235587"/>
            <a:ext cx="2360579" cy="234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1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F43A1-C746-0C42-AB22-572A7DFFC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733183" cy="742122"/>
          </a:xfrm>
        </p:spPr>
        <p:txBody>
          <a:bodyPr/>
          <a:lstStyle/>
          <a:p>
            <a:pPr fontAlgn="ctr"/>
            <a:r>
              <a:rPr lang="en-GB" sz="3200" dirty="0">
                <a:latin typeface="Open Sans"/>
                <a:ea typeface="Open Sans"/>
                <a:cs typeface="Open Sans"/>
              </a:rPr>
              <a:t>Events</a:t>
            </a:r>
            <a:endParaRPr lang="en-G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3AD6B-5DB4-F441-8A2E-7BB2AC7A0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83136"/>
            <a:ext cx="9144000" cy="119648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400" dirty="0"/>
              <a:t> </a:t>
            </a:r>
            <a:r>
              <a:rPr lang="en-GB" sz="1600" dirty="0"/>
              <a:t>Events are fired by user interaction with a widget or a programmatic change to a widget. To do something when the event occurs, register a </a:t>
            </a:r>
            <a:r>
              <a:rPr lang="en-GB" sz="1600" dirty="0" err="1"/>
              <a:t>callback</a:t>
            </a:r>
            <a:r>
              <a:rPr lang="en-GB" sz="1600" dirty="0"/>
              <a:t> function on the widget with either </a:t>
            </a:r>
            <a:r>
              <a:rPr lang="en-GB" sz="1600" dirty="0" err="1"/>
              <a:t>onClick</a:t>
            </a:r>
            <a:r>
              <a:rPr lang="en-GB" sz="1600" dirty="0"/>
              <a:t>() (for </a:t>
            </a:r>
            <a:r>
              <a:rPr lang="en-GB" sz="1600" dirty="0" err="1"/>
              <a:t>ui.Map</a:t>
            </a:r>
            <a:r>
              <a:rPr lang="en-GB" sz="1600" dirty="0"/>
              <a:t> or </a:t>
            </a:r>
            <a:r>
              <a:rPr lang="en-GB" sz="1600" dirty="0" err="1"/>
              <a:t>ui.Button</a:t>
            </a:r>
            <a:r>
              <a:rPr lang="en-GB" sz="1600" dirty="0"/>
              <a:t>) or </a:t>
            </a:r>
            <a:r>
              <a:rPr lang="en-GB" sz="1600" dirty="0" err="1"/>
              <a:t>onChange</a:t>
            </a:r>
            <a:r>
              <a:rPr lang="en-GB" sz="1600" dirty="0"/>
              <a:t>() (everything else).</a:t>
            </a:r>
            <a:endParaRPr lang="en-GH" sz="1600" b="1" dirty="0">
              <a:solidFill>
                <a:srgbClr val="FF0000"/>
              </a:solidFill>
              <a:ea typeface="Source Sans 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6AD1-162B-984C-95B4-FC01099B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" y="1879622"/>
            <a:ext cx="5421974" cy="26580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hlinkClick r:id="rId3" tooltip="Try  in Code Editor "/>
            <a:extLst>
              <a:ext uri="{FF2B5EF4-FFF2-40B4-BE49-F238E27FC236}">
                <a16:creationId xmlns:a16="http://schemas.microsoft.com/office/drawing/2014/main" id="{294A3FD2-1E73-1A46-92A8-E150F6FDF3EE}"/>
              </a:ext>
            </a:extLst>
          </p:cNvPr>
          <p:cNvSpPr/>
          <p:nvPr/>
        </p:nvSpPr>
        <p:spPr>
          <a:xfrm>
            <a:off x="6755925" y="4213608"/>
            <a:ext cx="1813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hlinkClick r:id="rId4"/>
              </a:rPr>
              <a:t>Run in Code Editor</a:t>
            </a:r>
            <a:endParaRPr lang="en-GH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141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810B3B9-D13C-2941-A633-D2181D0B3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8079"/>
            <a:ext cx="7741630" cy="383610"/>
          </a:xfrm>
        </p:spPr>
        <p:txBody>
          <a:bodyPr/>
          <a:lstStyle/>
          <a:p>
            <a:pPr fontAlgn="ctr"/>
            <a:r>
              <a:rPr lang="en-GB" sz="3200" dirty="0">
                <a:latin typeface="Open Sans"/>
                <a:ea typeface="Open Sans"/>
                <a:cs typeface="Open Sans"/>
              </a:rPr>
              <a:t>Panels and Layouts</a:t>
            </a:r>
            <a:r>
              <a:rPr lang="en-GB" sz="2000" dirty="0"/>
              <a:t> </a:t>
            </a:r>
            <a:endParaRPr lang="en-GH" sz="20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8AB13D8-5AE9-B74F-AB10-84D59C42518A}"/>
              </a:ext>
            </a:extLst>
          </p:cNvPr>
          <p:cNvSpPr txBox="1">
            <a:spLocks/>
          </p:cNvSpPr>
          <p:nvPr/>
        </p:nvSpPr>
        <p:spPr>
          <a:xfrm>
            <a:off x="251385" y="698953"/>
            <a:ext cx="7868221" cy="416966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</a:t>
            </a:r>
            <a:r>
              <a:rPr lang="en-GB" sz="2400" b="1" dirty="0">
                <a:ea typeface="Source Sans Pro"/>
              </a:rPr>
              <a:t>. Panel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A </a:t>
            </a:r>
            <a:r>
              <a:rPr lang="en-GB" sz="2100" dirty="0" err="1">
                <a:ea typeface="Source Sans Pro"/>
              </a:rPr>
              <a:t>ui.Panel</a:t>
            </a:r>
            <a:r>
              <a:rPr lang="en-GB" sz="2100" dirty="0">
                <a:ea typeface="Source Sans Pro"/>
              </a:rPr>
              <a:t> is an upper-level UI container in which to arrange widgets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Each </a:t>
            </a:r>
            <a:r>
              <a:rPr lang="en-GB" sz="2100" dirty="0" err="1">
                <a:ea typeface="Source Sans Pro"/>
              </a:rPr>
              <a:t>ui.Panel</a:t>
            </a:r>
            <a:r>
              <a:rPr lang="en-GB" sz="2100" dirty="0">
                <a:ea typeface="Source Sans Pro"/>
              </a:rPr>
              <a:t> has a </a:t>
            </a:r>
            <a:r>
              <a:rPr lang="en-GB" sz="2100" dirty="0" err="1">
                <a:ea typeface="Source Sans Pro"/>
              </a:rPr>
              <a:t>ui.Panel.Layout</a:t>
            </a:r>
            <a:r>
              <a:rPr lang="en-GB" sz="2100" dirty="0">
                <a:ea typeface="Source Sans Pro"/>
              </a:rPr>
              <a:t> object that controls how its widgets are arranged on the screen</a:t>
            </a:r>
          </a:p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>
                <a:ea typeface="Source Sans Pro"/>
              </a:rPr>
              <a:t>Layouts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Layouts control how widgets in a panel are arranged for display</a:t>
            </a:r>
            <a:endParaRPr lang="en-GH" sz="2100" dirty="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9415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3F0CA-6E63-5547-ADA1-F9B96AE74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40"/>
          <a:stretch/>
        </p:blipFill>
        <p:spPr>
          <a:xfrm>
            <a:off x="226227" y="777527"/>
            <a:ext cx="3537390" cy="27889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10" y="777527"/>
            <a:ext cx="5092531" cy="19921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2697BD82-DC7F-7F4F-B33A-D1E5C0A8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47"/>
            <a:ext cx="7741630" cy="383610"/>
          </a:xfrm>
        </p:spPr>
        <p:txBody>
          <a:bodyPr/>
          <a:lstStyle/>
          <a:p>
            <a:pPr marL="101600" indent="-355600" fontAlgn="ctr">
              <a:spcAft>
                <a:spcPts val="1200"/>
              </a:spcAft>
              <a:buClr>
                <a:schemeClr val="dk2"/>
              </a:buClr>
              <a:buSzPts val="2000"/>
            </a:pPr>
            <a:r>
              <a:rPr lang="en-GB" sz="2400" dirty="0">
                <a:latin typeface="Open Sans"/>
                <a:ea typeface="Open Sans"/>
                <a:cs typeface="Open Sans"/>
              </a:rPr>
              <a:t>Panels and Layouts</a:t>
            </a:r>
            <a:r>
              <a:rPr lang="en-GB" sz="24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</a:t>
            </a:r>
            <a:endParaRPr lang="en-GH" sz="2400" dirty="0"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6" name="Rectangle 5">
            <a:hlinkClick r:id="rId4" tooltip="Try  in Code Editor "/>
            <a:extLst>
              <a:ext uri="{FF2B5EF4-FFF2-40B4-BE49-F238E27FC236}">
                <a16:creationId xmlns:a16="http://schemas.microsoft.com/office/drawing/2014/main" id="{7B72167A-6F0F-5D4B-B1D7-7B5451D7A670}"/>
              </a:ext>
            </a:extLst>
          </p:cNvPr>
          <p:cNvSpPr/>
          <p:nvPr/>
        </p:nvSpPr>
        <p:spPr>
          <a:xfrm>
            <a:off x="226228" y="3758132"/>
            <a:ext cx="2172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5"/>
              </a:rPr>
              <a:t>Run in Code Editor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151730408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4277</TotalTime>
  <Words>827</Words>
  <Application>Microsoft Macintosh PowerPoint</Application>
  <PresentationFormat>On-screen Show (16:9)</PresentationFormat>
  <Paragraphs>94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Source Sans Pro</vt:lpstr>
      <vt:lpstr>Menlo</vt:lpstr>
      <vt:lpstr>Trebuchet MS</vt:lpstr>
      <vt:lpstr>Open Sans</vt:lpstr>
      <vt:lpstr>Calibri</vt:lpstr>
      <vt:lpstr>Arial</vt:lpstr>
      <vt:lpstr>Cerimon template</vt:lpstr>
      <vt:lpstr>TIME SERIES AND USER INTERFACE CUSTOMISATION IN GOOGLE EARTH ENGINE   Ernest Opoku-Kwarteng eopoku-kwarteng@ug.edu.gh Center for Remote Sensing and Geographic Information Services (CERSGIS)</vt:lpstr>
      <vt:lpstr>Graphical User Interface</vt:lpstr>
      <vt:lpstr>Widgets</vt:lpstr>
      <vt:lpstr>PowerPoint Presentation</vt:lpstr>
      <vt:lpstr>PowerPoint Presentation</vt:lpstr>
      <vt:lpstr>ui.Map.Linker </vt:lpstr>
      <vt:lpstr>Events</vt:lpstr>
      <vt:lpstr>Panels and Layouts </vt:lpstr>
      <vt:lpstr>Panels and Layouts </vt:lpstr>
      <vt:lpstr>Time-Series Charts</vt:lpstr>
      <vt:lpstr>Basic Time Series Analysis</vt:lpstr>
      <vt:lpstr>Creating an Interactive Time Series App </vt:lpstr>
      <vt:lpstr>Publishing your App - 1</vt:lpstr>
      <vt:lpstr>Publishing your App - 2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Microsoft Office User</cp:lastModifiedBy>
  <cp:revision>32</cp:revision>
  <dcterms:modified xsi:type="dcterms:W3CDTF">2021-09-30T08:20:31Z</dcterms:modified>
</cp:coreProperties>
</file>